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6" r:id="rId8"/>
    <p:sldId id="28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4" r:id="rId27"/>
    <p:sldId id="280" r:id="rId28"/>
    <p:sldId id="290" r:id="rId29"/>
    <p:sldId id="288" r:id="rId30"/>
    <p:sldId id="289" r:id="rId31"/>
    <p:sldId id="282" r:id="rId32"/>
    <p:sldId id="285" r:id="rId3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35858-B16D-364D-A262-AAE962BC3A1C}" v="3" dt="2022-01-09T18:43:5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4714"/>
  </p:normalViewPr>
  <p:slideViewPr>
    <p:cSldViewPr snapToGrid="0">
      <p:cViewPr varScale="1">
        <p:scale>
          <a:sx n="110" d="100"/>
          <a:sy n="11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/>
          <p:cNvPicPr/>
          <p:nvPr/>
        </p:nvPicPr>
        <p:blipFill>
          <a:blip r:embed="rId15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s.senecacollege.ca/ssos/findOutline.do?schoolCode=SICT&amp;subjectCode=ULI10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cdot.senecacollege.ca/wiki/Course_Policies_for_ULI101#Assignments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s.senecacollege.ca/spaces/186/it-services/wiki/view/1025/student-vpn" TargetMode="External"/><Relationship Id="rId2" Type="http://schemas.openxmlformats.org/officeDocument/2006/relationships/hyperlink" Target="https://en.wikipedia.org/wiki/Multi-factor_authentica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ents.senecacollege.ca/spaces/190/support/wiki/view/1473/contact-it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File:Apps-anywhere-main-window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_1:_Using_Your_Matrix_Server_Account#INVESTIGATION_1:_ACCESSING_YOUR_MATRIX_LINUX_ACCOUNT" TargetMode="External"/><Relationship Id="rId2" Type="http://schemas.openxmlformats.org/officeDocument/2006/relationships/hyperlink" Target="https://wiki.cdot.senecacollege.ca/wiki/ULI101_Weekly_Schedul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ULI101" TargetMode="External"/><Relationship Id="rId2" Type="http://schemas.openxmlformats.org/officeDocument/2006/relationships/hyperlink" Target="https://learn.senecacollege.ca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://en.tldp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091880" y="1682980"/>
            <a:ext cx="9239148" cy="35244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0" anchor="b">
            <a:norm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</a:pPr>
            <a:r>
              <a:rPr lang="en-US" sz="2400" b="0" strike="noStrike" cap="all" spc="-1" dirty="0">
                <a:solidFill>
                  <a:srgbClr val="000000"/>
                </a:solidFill>
                <a:latin typeface="Gill Sans MT"/>
              </a:rPr>
              <a:t>  ULI101:  Introduction to Unix / Linux  and the Internet</a:t>
            </a:r>
            <a:br>
              <a:rPr dirty="0"/>
            </a:br>
            <a:r>
              <a:rPr lang="en-US" sz="1200" b="0" strike="noStrike" cap="all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Week1: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lesson 1</a:t>
            </a:r>
            <a:br>
              <a:rPr dirty="0"/>
            </a:br>
            <a:br>
              <a:rPr dirty="0"/>
            </a:b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Course Introduction </a:t>
            </a:r>
            <a:r>
              <a:rPr lang="en-US" sz="2200" b="0" strike="noStrike" cap="all" spc="-1" dirty="0">
                <a:solidFill>
                  <a:srgbClr val="000000"/>
                </a:solidFill>
                <a:latin typeface="Gill Sans MT"/>
              </a:rPr>
              <a:t>/</a:t>
            </a: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Unix and Linux Background</a:t>
            </a:r>
            <a:br>
              <a:rPr dirty="0"/>
            </a:br>
            <a:r>
              <a:rPr lang="en-US" sz="2200" b="0" strike="noStrike" cap="all" spc="-1" dirty="0">
                <a:solidFill>
                  <a:srgbClr val="0070C0"/>
                </a:solidFill>
                <a:latin typeface="Gill Sans MT"/>
              </a:rPr>
              <a:t>   ACCESSING YOUR Linux Matrix server account</a:t>
            </a:r>
            <a:br>
              <a:rPr dirty="0"/>
            </a:br>
            <a:br>
              <a:rPr dirty="0"/>
            </a:br>
            <a:br>
              <a:rPr dirty="0"/>
            </a:br>
            <a:endParaRPr lang="en-CA" sz="2200" b="0" strike="noStrike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964880" y="4941720"/>
            <a:ext cx="9089280" cy="97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cap="all" spc="-1">
                <a:solidFill>
                  <a:srgbClr val="000000"/>
                </a:solidFill>
                <a:latin typeface="Gill Sans MT"/>
              </a:rPr>
              <a:t>Photos and icons used in this slide show are licensed under </a:t>
            </a:r>
            <a:r>
              <a:rPr lang="en-CA" sz="1800" b="0" u="sng" strike="noStrike" cap="all" spc="-1">
                <a:solidFill>
                  <a:srgbClr val="FA2B5C"/>
                </a:solidFill>
                <a:uFillTx/>
                <a:latin typeface="Gill Sans MT"/>
                <a:hlinkClick r:id="rId2"/>
              </a:rPr>
              <a:t>CC BY-SA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451520" y="1884319"/>
            <a:ext cx="9531112" cy="3646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 </a:t>
            </a:r>
            <a:r>
              <a:rPr lang="en-CA" sz="22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https://apps.senecacollege.ca/ssos/findOutline.do?schoolCode=SICT&amp;subjectCode=ULI101</a:t>
            </a:r>
            <a:endParaRPr lang="en-CA" sz="2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Course Description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Modes of Instruction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Evaluation / Promotion Policy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Learning Outcomes / Topic Outline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4" name="Picture 1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10769600" y="454760"/>
            <a:ext cx="839640" cy="101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451520" y="1875437"/>
            <a:ext cx="9494647" cy="4028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3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0" strike="noStrike" spc="-1" dirty="0">
                <a:solidFill>
                  <a:srgbClr val="000000"/>
                </a:solidFill>
                <a:latin typeface="Gill Sans MT"/>
              </a:rPr>
              <a:t>Link: </a:t>
            </a: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https://wiki.cdot.senecacollege.ca/wiki/Course_Policies_for_ULI101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Topics</a:t>
            </a:r>
            <a:endParaRPr lang="en-CA" sz="24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Online Tutorials (weekly and review)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Quizzes, Midterm Test, and Final Test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Cheating &amp; Plagiarism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What constitutes cheating?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General Information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117" name="Graphic 7"/>
          <p:cNvPicPr/>
          <p:nvPr/>
        </p:nvPicPr>
        <p:blipFill>
          <a:blip r:embed="rId3"/>
          <a:stretch/>
        </p:blipFill>
        <p:spPr>
          <a:xfrm>
            <a:off x="10601680" y="542460"/>
            <a:ext cx="904960" cy="7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451520" y="1706760"/>
            <a:ext cx="705924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br/>
            <a:endParaRPr lang="en-CA" sz="1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451520" y="1875441"/>
            <a:ext cx="7639214" cy="41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2240" rIns="90000" bIns="46800">
            <a:normAutofit/>
          </a:bodyPr>
          <a:lstStyle/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Purpose of an Operating System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78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An operating system basically performs 2 major tasks:</a:t>
            </a:r>
            <a:endParaRPr lang="en-CA" sz="180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Manages Resources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to provide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platform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for application to run</a:t>
            </a:r>
            <a:endParaRPr lang="en-CA" sz="1800" b="0" strike="noStrike" spc="-1" dirty="0">
              <a:latin typeface="Arial"/>
            </a:endParaRPr>
          </a:p>
          <a:p>
            <a:pPr marL="686160" lvl="1" indent="-342360">
              <a:lnSpc>
                <a:spcPct val="78000"/>
              </a:lnSpc>
              <a:spcBef>
                <a:spcPts val="1375"/>
              </a:spcBef>
              <a:buClr>
                <a:srgbClr val="B71E42"/>
              </a:buClr>
              <a:buFont typeface="Gill Sans MT"/>
              <a:buAutoNum type="arabicPeriod"/>
              <a:tabLst>
                <a:tab pos="341280" algn="l"/>
                <a:tab pos="44748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Provides an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to allow the OS to communicate with the end-user (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Humans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Over time, operating systems used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command line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evolved into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menu-driven interface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, then finally a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graphical user interface 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(GUI).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375"/>
              </a:spcBef>
              <a:tabLst>
                <a:tab pos="0" algn="l"/>
              </a:tabLst>
            </a:pP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Depending on the OS installation setup, modern operating systems can provide </a:t>
            </a:r>
            <a:r>
              <a:rPr lang="en-GB" sz="1800" b="1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ALL</a:t>
            </a:r>
            <a:r>
              <a:rPr lang="en-GB" sz="1800" b="0" strike="noStrike" spc="-1" dirty="0">
                <a:solidFill>
                  <a:srgbClr val="000000"/>
                </a:solidFill>
                <a:latin typeface="Gill Sans MT"/>
                <a:ea typeface="DejaVu Sans"/>
              </a:rPr>
              <a:t> of the above-named types of interfaces to help accommodate all users’ preferences.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21" name="Picture 5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9605546" y="2279001"/>
            <a:ext cx="2198880" cy="165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451520" y="1875439"/>
            <a:ext cx="8091975" cy="392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6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History of Unix</a:t>
            </a:r>
            <a:endParaRPr lang="en-CA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Although Unix was not the first operating system, it made a huge impact in the 70’s and is still a popular OS today.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Interesting Facts: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UNIX OS was developed in the early 70’s by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Ken Thompson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a platform to play a crude network strategy-based game called “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space travel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”.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at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AT&amp;T Bell labs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but it took the company a few years to realize that this OS would be popular and marketed proprietary version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System V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release 4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Ken Thompson took a break from work and taught at University of Berkeley California, he provided students source code to OS and Shell (interface) which branched into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free version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the OS that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BSD (Berkeley Software Distribution) Unix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24" name="Picture 4" descr="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10012380" y="2526187"/>
            <a:ext cx="1456200" cy="202068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451520" y="1872565"/>
            <a:ext cx="9288000" cy="3951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6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  <a:endParaRPr lang="en-CA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developed to incorporate the following features: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multiple users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– this is performed by assigning each user a “small slice of time” to give illusion that computer is paying total attention to that user.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Allows for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multi-tasking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– allows for more than one task to be executed at the same time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(e.g. via a “time-slice”).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Supports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multi-processing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(allows tasks to be performed on multiple processors).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Simplifies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sharing of data and programs among users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Unix also evolved at the time that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ARPANET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(an ancestor to the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) was evolving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which made it easier to setup computer networks and use networking and eventually </a:t>
            </a:r>
            <a:br>
              <a:rPr dirty="0">
                <a:latin typeface="Gill Sans MT" panose="020B0502020104020203" pitchFamily="34" charset="0"/>
              </a:rPr>
            </a:b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Internet related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n-CA" b="1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utilities</a:t>
            </a:r>
            <a:r>
              <a:rPr lang="en-CA" b="0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451520" y="1875668"/>
            <a:ext cx="9288000" cy="3873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History of Unix / Continued…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There are other factors that lead to the popularity of using Unix including:</a:t>
            </a:r>
            <a:endParaRPr lang="en-CA" sz="2000" b="0" strike="noStrike" spc="-1" dirty="0">
              <a:latin typeface="Gill Sans MT" panose="020B0502020104020203" pitchFamily="34" charset="0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re-written using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 programming language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make the OS more portable to install and operated on other types of computers.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was considered an inexpensive method of creating a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local computer network.</a:t>
            </a: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Hardware manufacturers modified UNIX to run on their systems and added enhancements.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Versions of Unix (both propriety and free) became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standardized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be accepted and used by industry and government organizations (e.g.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POSIX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standard).</a:t>
            </a:r>
          </a:p>
          <a:p>
            <a:pPr marL="720"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Although the UNIX OS had many popular features, you still required an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expensive computer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to run UNIX; therefore, UNIX was NOT available to run on the majority of PCs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451519" y="1875442"/>
            <a:ext cx="7062165" cy="4019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5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Richard Stallman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published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Manifesto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in 1984, which described the need for Free Software  ("</a:t>
            </a:r>
            <a:r>
              <a:rPr lang="en-CA" sz="2100" b="0" i="1" strike="noStrike" spc="-1" dirty="0">
                <a:solidFill>
                  <a:srgbClr val="000000"/>
                </a:solidFill>
                <a:latin typeface="Gill Sans MT"/>
              </a:rPr>
              <a:t>Free in the sense of free speech, not free beer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").  The resultant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project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developed free, open-source replacements for most of the Unix programs,  but not for the Unix kernel (the core program that interacted with and controlled the hardware).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These programs were released under the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GNU General  Public License (GPL), 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which permits anyone to copy,  use, and modify the software, as long as these rights are preserved for anyone receiving a subsequent copy of the software.</a:t>
            </a:r>
            <a:endParaRPr lang="en-CA" sz="21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Under the GNU project, there were many free utilities that were available for a Unix-Like OS, but the Unix-like OS for PCs that Richard was developing was not stable and another Unix-like OS for the PCs became available called </a:t>
            </a:r>
            <a:r>
              <a:rPr lang="en-CA" sz="21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21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1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698128" y="2918551"/>
            <a:ext cx="2162160" cy="1694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UNIX and LINUX Background and features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51520" y="1871036"/>
            <a:ext cx="7511760" cy="39704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/>
              </a:rPr>
              <a:t>Push to Create a Unix-like OS for All Computers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In 1991,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Linus Torvalds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a Finnish computer programming student, released the 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Linux kernel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, eventually placing it under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GPL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 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Linux kernel, GNU  software, and some other components were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combined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into a powerful,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Unix-like 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operating system. 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This OS can’t technically be called Unix, because it has never been certified to be Unix, but virtually everyone in the industry regards it as such.</a:t>
            </a:r>
            <a:endParaRPr lang="en-CA" sz="19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The combined GNU and Linux system is called “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GNU/Linux”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some but just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“Linux”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by others (much to the dismay of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Richard Stallman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) who feels that the simple name Linux downplays the tremendous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contribution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 made by the </a:t>
            </a:r>
            <a:r>
              <a:rPr lang="en-CA" sz="1900" b="1" strike="noStrike" spc="-1" dirty="0">
                <a:solidFill>
                  <a:srgbClr val="000000"/>
                </a:solidFill>
                <a:latin typeface="Gill Sans MT"/>
              </a:rPr>
              <a:t>GNU Project</a:t>
            </a:r>
            <a:r>
              <a:rPr lang="en-CA" sz="19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900" b="0" strike="noStrike" spc="-1" dirty="0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89758" y="2262241"/>
            <a:ext cx="1828080" cy="2742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451520" y="1853280"/>
            <a:ext cx="9288000" cy="40503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While attending Seneca College, you will be using many different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computer systems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perform various operations. Below is a listing of a few of these servers: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will mainly use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web-browser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interact with those listed servers.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 exception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which requires that students run an application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their server account to practice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Linux commands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submit their weekly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AE18AD-2158-46D5-A764-F17BE0B16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78237"/>
              </p:ext>
            </p:extLst>
          </p:nvPr>
        </p:nvGraphicFramePr>
        <p:xfrm>
          <a:off x="1643120" y="2692301"/>
          <a:ext cx="9219439" cy="1249680"/>
        </p:xfrm>
        <a:graphic>
          <a:graphicData uri="http://schemas.openxmlformats.org/drawingml/2006/table">
            <a:tbl>
              <a:tblPr/>
              <a:tblGrid>
                <a:gridCol w="308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 err="1">
                          <a:solidFill>
                            <a:srgbClr val="0070C0"/>
                          </a:solidFill>
                          <a:latin typeface="Gill Sans MT"/>
                        </a:rPr>
                        <a:t>learn.senecacollege.ca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Learning Content Management System </a:t>
                      </a:r>
                      <a:br>
                        <a:rPr dirty="0"/>
                      </a:b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(Student Grades / Notes / Online Quizzes)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>
                          <a:solidFill>
                            <a:srgbClr val="0070C0"/>
                          </a:solidFill>
                          <a:latin typeface="Gill Sans MT"/>
                        </a:rPr>
                        <a:t>wiki.cdot.senecacollege.ca</a:t>
                      </a:r>
                      <a:endParaRPr lang="en-CA" sz="1800" b="0" strike="noStrike" spc="-1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WIKIs for Seneca College Students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800" b="1" strike="noStrike" spc="-1" dirty="0">
                          <a:solidFill>
                            <a:srgbClr val="0070C0"/>
                          </a:solidFill>
                          <a:latin typeface="Gill Sans MT"/>
                        </a:rPr>
                        <a:t>matrix.senecacollege.ca</a:t>
                      </a:r>
                      <a:endParaRPr lang="en-CA" sz="1800" b="0" strike="noStrike" spc="-1" dirty="0">
                        <a:latin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4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Linux Account for Student Practice and tutorial submission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1425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51520" y="1862158"/>
            <a:ext cx="5968440" cy="3961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consists of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several </a:t>
            </a:r>
            <a:r>
              <a:rPr lang="en-CA" sz="2000" b="1" i="1" strike="noStrike" spc="-1" dirty="0">
                <a:solidFill>
                  <a:srgbClr val="000000"/>
                </a:solidFill>
                <a:latin typeface="Gill Sans MT"/>
              </a:rPr>
              <a:t>virtual machines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connected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to form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cluster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.  A cluster is a cost effective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alternative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to buying larger servers.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All registered students in this course have access to an account on the Matrix server.  You will be using this account for the following reasons: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Issuing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Practicing Linux commands at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br>
              <a:rPr dirty="0"/>
            </a:b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to be more productive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Weekly Tutorials 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11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pc="-1" dirty="0">
                <a:solidFill>
                  <a:srgbClr val="000000"/>
                </a:solidFill>
                <a:latin typeface="Gill Sans MT"/>
              </a:rPr>
              <a:t>Practice Issuing </a:t>
            </a:r>
            <a:r>
              <a:rPr lang="en-CA" b="1" spc="-1" dirty="0">
                <a:solidFill>
                  <a:srgbClr val="000000"/>
                </a:solidFill>
                <a:latin typeface="Gill Sans MT"/>
              </a:rPr>
              <a:t>Linux Command Review Questions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Performing 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Review Tutorials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b="1" spc="-1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)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9960" y="2410903"/>
            <a:ext cx="4419000" cy="24959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Lesson 1  topics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51520" y="1875439"/>
            <a:ext cx="9602640" cy="3936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>
            <a:normAutofit fontScale="89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Why I Am Taking This Course? (Course Introduction)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Instructor Information / Purpose of Course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Foundations For Future Courses (Programming, Networking)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Resources / Course Outline 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Course Evaluation) / Course Policies 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Background and Features of UNIX and Linux OS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of an OS / History of Unix &amp; Linux OS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Features of Unix / Linux OS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Purpose / Layout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How to Access your Matrix Linux Account:</a:t>
            </a:r>
            <a:endParaRPr lang="en-CA" sz="18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Home (Windows, Mac OSX, Linux)</a:t>
            </a:r>
            <a:r>
              <a:rPr lang="en-US" sz="1600" b="0" strike="noStrike" spc="-1" dirty="0">
                <a:solidFill>
                  <a:srgbClr val="000000"/>
                </a:solidFill>
                <a:latin typeface="Gill Sans MT"/>
              </a:rPr>
              <a:t> / From Seneca Computer Lab  (via MyApps)</a:t>
            </a:r>
            <a:endParaRPr lang="en-CA" sz="1600" b="0" strike="noStrike" spc="-1" dirty="0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How to Logout of your Matrix Linux Account / Getting Assistance (ITS </a:t>
            </a:r>
            <a:r>
              <a:rPr lang="en-US" sz="1600" spc="-1" dirty="0" err="1">
                <a:solidFill>
                  <a:srgbClr val="000000"/>
                </a:solidFill>
                <a:latin typeface="Gill Sans MT"/>
              </a:rPr>
              <a:t>HelpDesk</a:t>
            </a: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)</a:t>
            </a:r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2000" spc="-1" dirty="0"/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Perform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Weekly Tutorial 1</a:t>
            </a:r>
            <a:r>
              <a:rPr lang="en-US" spc="-1" dirty="0">
                <a:solidFill>
                  <a:srgbClr val="000000"/>
                </a:solidFill>
                <a:latin typeface="Gill Sans MT"/>
              </a:rPr>
              <a:t> – </a:t>
            </a:r>
            <a:r>
              <a:rPr lang="en-US" b="1" spc="-1" dirty="0">
                <a:solidFill>
                  <a:srgbClr val="000000"/>
                </a:solidFill>
                <a:latin typeface="Gill Sans MT"/>
              </a:rPr>
              <a:t>Investigation #1</a:t>
            </a:r>
            <a:endParaRPr lang="en-CA" spc="-1" dirty="0"/>
          </a:p>
          <a:p>
            <a:pPr marL="72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tabLst>
                <a:tab pos="0" algn="l"/>
              </a:tabLst>
            </a:pPr>
            <a:endParaRPr lang="en-CA" sz="1600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451520" y="1937579"/>
            <a:ext cx="6707059" cy="3790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Communicating with Matrix Server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UNIX / Linux, a 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shell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refers to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that allows a user to communicate with the OS.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UNIX / Linux has the ability to install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GUI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User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 that allows the user to launch applications via icons, graphically manage files, etc.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On the other hand, due to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bandwidth issues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and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large number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of Seneca students that remotely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server, it is </a:t>
            </a:r>
            <a:r>
              <a:rPr lang="en-CA" sz="20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NOT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feasible to connect via a GUI.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Therefore, it is only possible to interface with your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account via a</a:t>
            </a:r>
            <a:r>
              <a:rPr lang="en-CA" dirty="0"/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CLI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(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 Line Interface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), where students issue Linux commands to launch applications, manage files, etc...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44" name="Picture 4" descr="A picture containing indoor&#10;&#10;Description automatically generated"/>
          <p:cNvPicPr/>
          <p:nvPr/>
        </p:nvPicPr>
        <p:blipFill>
          <a:blip r:embed="rId2"/>
          <a:stretch/>
        </p:blipFill>
        <p:spPr>
          <a:xfrm>
            <a:off x="8651192" y="2256605"/>
            <a:ext cx="2210760" cy="1385280"/>
          </a:xfrm>
          <a:prstGeom prst="rect">
            <a:avLst/>
          </a:prstGeom>
          <a:ln>
            <a:noFill/>
          </a:ln>
        </p:spPr>
      </p:pic>
      <p:pic>
        <p:nvPicPr>
          <p:cNvPr id="145" name="Picture 5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8651192" y="3981597"/>
            <a:ext cx="2210760" cy="130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451520" y="1853281"/>
            <a:ext cx="9602640" cy="2104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8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3200" b="1" strike="noStrike" spc="-1" dirty="0">
                <a:solidFill>
                  <a:srgbClr val="000000"/>
                </a:solidFill>
                <a:latin typeface="Gill Sans MT"/>
              </a:rPr>
              <a:t>Accessing Matrix from your Home Computer:</a:t>
            </a:r>
            <a:endParaRPr lang="en-CA" sz="32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Based on the type of course delivery method, students may be required to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method of remote and in-class instruction.</a:t>
            </a:r>
            <a:endParaRPr lang="en-CA" sz="20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Students have an option to connect to their Matrix accounts via command-line 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command) or by running </a:t>
            </a:r>
            <a:r>
              <a:rPr lang="en-CA" dirty="0"/>
              <a:t>in the Seneca computer lab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graphical SSH application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(</a:t>
            </a:r>
            <a:r>
              <a:rPr lang="en-CA" sz="2000" b="0" strike="noStrike" spc="-1" dirty="0" err="1">
                <a:solidFill>
                  <a:srgbClr val="000000"/>
                </a:solidFill>
                <a:latin typeface="Gill Sans MT"/>
              </a:rPr>
              <a:t>eg.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Secure Shell Client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).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87" y="3958267"/>
            <a:ext cx="2223151" cy="126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57" y="4007174"/>
            <a:ext cx="1651565" cy="1214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758" y="5290057"/>
            <a:ext cx="2851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ssh</a:t>
            </a:r>
            <a:r>
              <a:rPr lang="en-US" sz="1200" dirty="0"/>
              <a:t> command in command prompt</a:t>
            </a:r>
            <a:endParaRPr lang="en-C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34288" y="5290057"/>
            <a:ext cx="285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ssh</a:t>
            </a:r>
            <a:r>
              <a:rPr lang="en-US" sz="1200" dirty="0"/>
              <a:t> graphical application</a:t>
            </a:r>
            <a:br>
              <a:rPr lang="en-US" sz="1200" dirty="0"/>
            </a:br>
            <a:r>
              <a:rPr lang="en-US" sz="1200" dirty="0"/>
              <a:t> in Windows</a:t>
            </a:r>
            <a:endParaRPr lang="en-CA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451520" y="1853279"/>
            <a:ext cx="8175956" cy="3926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Connecting to the Seneca GlobalProtect Student VPN</a:t>
            </a:r>
            <a:br>
              <a:rPr sz="1400" dirty="0"/>
            </a:br>
            <a:br>
              <a:rPr sz="11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All Seneca College students are required to </a:t>
            </a:r>
            <a:r>
              <a:rPr lang="en-CA" sz="1600" b="1" u="sng" strike="noStrike" spc="-1" dirty="0">
                <a:solidFill>
                  <a:srgbClr val="000000"/>
                </a:solidFill>
                <a:uFillTx/>
                <a:latin typeface="Gill Sans MT"/>
              </a:rPr>
              <a:t>FIRST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connect to the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Seneca GlobalProtect Student VPN 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in order to be able to connect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remotely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 to their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Linux account. Seneca College are "rolling-out" additional measures to improve 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network security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 One of these measures are to implement </a:t>
            </a: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multi-factored authentication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0" i="1" strike="noStrike" spc="-1" dirty="0">
                <a:solidFill>
                  <a:srgbClr val="000000"/>
                </a:solidFill>
                <a:latin typeface="Gill Sans MT"/>
              </a:rPr>
              <a:t>Multi-factor authentication is an electronic authentication method in which a computer user is granted access to a website or application only after successfully presenting two or more pieces of evidence (or factors) to an authentication mechanism: knowledge (something the user and only the user knows).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</a:t>
            </a:r>
            <a:br>
              <a:rPr sz="1400" dirty="0"/>
            </a:br>
            <a:br>
              <a:rPr sz="1400" dirty="0"/>
            </a:b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Reference: 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2"/>
              </a:rPr>
              <a:t>https://en.wikipedia.org/wiki/Multi-factor_authentication</a:t>
            </a:r>
            <a:br>
              <a:rPr sz="1400" dirty="0"/>
            </a:br>
            <a:br>
              <a:rPr sz="1400" dirty="0"/>
            </a:b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1600" b="0" strike="noStrike" spc="-1" dirty="0">
                <a:solidFill>
                  <a:srgbClr val="000000"/>
                </a:solidFill>
                <a:latin typeface="Gill Sans MT"/>
              </a:rPr>
              <a:t> If you haven't done this yet, please perform the steps provided in the following link: </a:t>
            </a:r>
            <a:r>
              <a:rPr lang="en-CA" sz="16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https://students.senecacollege.ca/spaces/186/it-services/wiki/view/1025/student-vpn</a:t>
            </a:r>
            <a:endParaRPr lang="en-CA" sz="1600" b="0" strike="noStrike" spc="-1" dirty="0">
              <a:latin typeface="Arial"/>
            </a:endParaRPr>
          </a:p>
        </p:txBody>
      </p:sp>
      <p:pic>
        <p:nvPicPr>
          <p:cNvPr id="155" name="Picture 4" descr="A screenshot of a cell phone&#10;&#10;Description automatically generated"/>
          <p:cNvPicPr/>
          <p:nvPr/>
        </p:nvPicPr>
        <p:blipFill>
          <a:blip r:embed="rId4"/>
          <a:stretch/>
        </p:blipFill>
        <p:spPr>
          <a:xfrm>
            <a:off x="10105913" y="2762127"/>
            <a:ext cx="1269134" cy="133374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452480" y="1853280"/>
            <a:ext cx="9288000" cy="39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600" b="1" strike="noStrike" spc="-1" dirty="0">
                <a:solidFill>
                  <a:srgbClr val="000000"/>
                </a:solidFill>
                <a:latin typeface="Gill Sans MT"/>
              </a:rPr>
              <a:t>Accessing Matrix Using SSH on Windows 10/11, macOS or Linux: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1200" b="1" u="sng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on </a:t>
            </a:r>
            <a:r>
              <a:rPr lang="en-CA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Windows 10/11</a:t>
            </a:r>
            <a:endParaRPr lang="en-CA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From the 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start menu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, type </a:t>
            </a:r>
            <a:r>
              <a:rPr lang="en-CA" sz="1200" b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 click 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on </a:t>
            </a:r>
            <a:r>
              <a:rPr lang="en-CA" sz="1200" b="0" i="1" strike="noStrike" spc="-1" dirty="0" err="1">
                <a:solidFill>
                  <a:srgbClr val="000000"/>
                </a:solidFill>
                <a:latin typeface="Gill Sans MT"/>
              </a:rPr>
              <a:t>cmd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 icon to launch.</a:t>
            </a:r>
            <a:endParaRPr lang="en-CA" sz="12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/>
              </a:rPr>
              <a:t>Open a terminal in macOS</a:t>
            </a:r>
            <a:endParaRPr lang="en-US" sz="1200" b="0" u="sng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Open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Finder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go to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 &gt; Utilities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and click on the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icon.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" b="1" u="sng" strike="noStrike" spc="-1" dirty="0">
                <a:solidFill>
                  <a:srgbClr val="000000"/>
                </a:solidFill>
                <a:latin typeface="Gill Sans MT" panose="020B0502020104020203" pitchFamily="34" charset="0"/>
              </a:rPr>
              <a:t>Open a terminal in Linux</a:t>
            </a:r>
            <a:endParaRPr lang="en-US" sz="1200" b="0" u="sng" strike="noStrike" spc="-1" dirty="0">
              <a:latin typeface="Gill Sans MT" panose="020B0502020104020203" pitchFamily="34" charset="0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From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the main menu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, choose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Applications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 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System Tools </a:t>
            </a:r>
            <a:r>
              <a:rPr lang="en-US" sz="1200" b="0" strike="noStrike" spc="-1" dirty="0">
                <a:solidFill>
                  <a:srgbClr val="000000"/>
                </a:solidFill>
                <a:latin typeface="Gill Sans MT"/>
              </a:rPr>
              <a:t>&gt; </a:t>
            </a:r>
            <a:r>
              <a:rPr lang="en-US" sz="1200" b="1" strike="noStrike" spc="-1" dirty="0">
                <a:solidFill>
                  <a:srgbClr val="000000"/>
                </a:solidFill>
                <a:latin typeface="Gill Sans MT"/>
              </a:rPr>
              <a:t>Terminal</a:t>
            </a: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tabLst>
                <a:tab pos="0" algn="l"/>
              </a:tabLst>
            </a:pPr>
            <a:r>
              <a:rPr lang="en-US" sz="1200" b="1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1200" spc="-1" dirty="0">
                <a:solidFill>
                  <a:srgbClr val="000000"/>
                </a:solidFill>
                <a:latin typeface="Gill Sans MT"/>
              </a:rPr>
              <a:t>Regardless of the operating systems, in the command line:</a:t>
            </a: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E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nter the following command: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trike="noStrike" spc="-1" dirty="0">
                <a:solidFill>
                  <a:srgbClr val="0070C0"/>
                </a:solidFill>
                <a:latin typeface="Gill Sans MT"/>
              </a:rPr>
              <a:t> </a:t>
            </a:r>
            <a:r>
              <a:rPr lang="en-CA" sz="1200" b="1" strike="noStrike" spc="-1" dirty="0" err="1">
                <a:solidFill>
                  <a:srgbClr val="0070C0"/>
                </a:solidFill>
                <a:latin typeface="Gill Sans MT"/>
              </a:rPr>
              <a:t>senecausername@matrix.senecacollege.ca</a:t>
            </a:r>
            <a:endParaRPr lang="en-CA" sz="1200" b="1" strike="noStrike" spc="-1" dirty="0">
              <a:solidFill>
                <a:srgbClr val="0070C0"/>
              </a:solidFill>
              <a:latin typeface="Gill Sans MT"/>
            </a:endParaRPr>
          </a:p>
          <a:p>
            <a:pPr marL="1143000" lvl="2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For example, a student with an e-mail address of </a:t>
            </a:r>
            <a:r>
              <a:rPr lang="en-CA" sz="1200" i="1" u="sng" spc="-1" dirty="0">
                <a:solidFill>
                  <a:srgbClr val="000000"/>
                </a:solidFill>
                <a:latin typeface="Gill Sans MT"/>
              </a:rPr>
              <a:t>cjohnson30@myseneca.ca</a:t>
            </a:r>
            <a:r>
              <a:rPr lang="en-CA" sz="1200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1200" b="1" spc="-1" dirty="0" err="1">
                <a:solidFill>
                  <a:srgbClr val="0070C0"/>
                </a:solidFill>
                <a:latin typeface="Gill Sans MT"/>
              </a:rPr>
              <a:t>ssh</a:t>
            </a:r>
            <a:r>
              <a:rPr lang="en-CA" sz="1200" b="1" spc="-1" dirty="0">
                <a:solidFill>
                  <a:srgbClr val="0070C0"/>
                </a:solidFill>
                <a:latin typeface="Gill Sans MT"/>
              </a:rPr>
              <a:t> cjohnson30@matrix.senecacollege.ca</a:t>
            </a:r>
            <a:endParaRPr lang="en-CA" sz="1200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Enter your password when prompted. (Answer </a:t>
            </a:r>
            <a:r>
              <a:rPr lang="en-CA" sz="1200" b="1" strike="noStrike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CA" sz="1200" b="0" strike="noStrike" spc="-1" dirty="0">
                <a:solidFill>
                  <a:srgbClr val="000000"/>
                </a:solidFill>
                <a:latin typeface="Gill Sans MT"/>
              </a:rPr>
              <a:t> to any questions it may ask you.)</a:t>
            </a:r>
          </a:p>
        </p:txBody>
      </p:sp>
      <p:pic>
        <p:nvPicPr>
          <p:cNvPr id="158" name="Picture 3" descr="A picture containing clock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A close up of a sign&#10;&#10;Description automatically generated"/>
          <p:cNvPicPr/>
          <p:nvPr/>
        </p:nvPicPr>
        <p:blipFill>
          <a:blip r:embed="rId3"/>
          <a:stretch/>
        </p:blipFill>
        <p:spPr>
          <a:xfrm>
            <a:off x="8414460" y="3050280"/>
            <a:ext cx="870840" cy="757440"/>
          </a:xfrm>
          <a:prstGeom prst="rect">
            <a:avLst/>
          </a:prstGeom>
          <a:ln>
            <a:noFill/>
          </a:ln>
        </p:spPr>
      </p:pic>
      <p:pic>
        <p:nvPicPr>
          <p:cNvPr id="160" name="Picture 9" descr="A picture containing toy, yellow&#10;&#10;Description automatically generated"/>
          <p:cNvPicPr/>
          <p:nvPr/>
        </p:nvPicPr>
        <p:blipFill>
          <a:blip r:embed="rId4"/>
          <a:stretch/>
        </p:blipFill>
        <p:spPr>
          <a:xfrm>
            <a:off x="8414460" y="38509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161" name="Picture 5" descr="A picture containing clock&#10;&#10;Description automatically generated"/>
          <p:cNvPicPr/>
          <p:nvPr/>
        </p:nvPicPr>
        <p:blipFill>
          <a:blip r:embed="rId5"/>
          <a:stretch/>
        </p:blipFill>
        <p:spPr>
          <a:xfrm>
            <a:off x="8325540" y="2030400"/>
            <a:ext cx="104868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51519" y="1871036"/>
            <a:ext cx="9796853" cy="4028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85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Your Matrix Account / Continued…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Your Matrix username and password is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identical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to your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myseneca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username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CA" sz="2000" i="1" spc="-1" dirty="0">
                <a:solidFill>
                  <a:srgbClr val="000000"/>
                </a:solidFill>
                <a:latin typeface="Gill Sans MT"/>
              </a:rPr>
              <a:t>password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. If you were located 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outside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 Seneca's network, then you would need to enter the full domain name: 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matrix.senecacollege.ca</a:t>
            </a:r>
            <a:endParaRPr lang="en-CA" sz="2000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I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f this is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first time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are connecting to your Matrix account from your computer, you will be prompted to accept Matrix’s fingerprint. This is a security precaution to ensure you’re connecting to the right system.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Simply type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yes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 and press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ENTER.</a:t>
            </a:r>
            <a:endParaRPr lang="en-CA" b="1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  When using the </a:t>
            </a:r>
            <a:r>
              <a:rPr lang="en-CA" sz="2000" b="1" strike="noStrike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command, as you type your password, the characters do NOT echo back (e.g. Like showing “dots”).   That is </a:t>
            </a:r>
            <a:r>
              <a:rPr lang="en-CA" sz="2000" b="1" u="sng" strike="noStrike" spc="-1" dirty="0">
                <a:solidFill>
                  <a:srgbClr val="000000"/>
                </a:solidFill>
                <a:latin typeface="Gill Sans MT"/>
              </a:rPr>
              <a:t>normal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for this command and just continue entering your password. (It may take you a few tries to get used to this.)</a:t>
            </a:r>
          </a:p>
          <a:p>
            <a:endParaRPr lang="en-US" b="1" dirty="0"/>
          </a:p>
          <a:p>
            <a:r>
              <a:rPr lang="en-US" b="1" dirty="0"/>
              <a:t>NOTE:</a:t>
            </a:r>
            <a:r>
              <a:rPr lang="en-US" dirty="0"/>
              <a:t> If you encounter an </a:t>
            </a:r>
            <a:r>
              <a:rPr lang="en-US" b="1" dirty="0"/>
              <a:t>error message</a:t>
            </a:r>
            <a:r>
              <a:rPr lang="en-US" dirty="0"/>
              <a:t>, this can occur for several reasons: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the </a:t>
            </a:r>
            <a:r>
              <a:rPr lang="en-US" b="1" dirty="0"/>
              <a:t>name of the server.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 Matrix </a:t>
            </a:r>
            <a:r>
              <a:rPr lang="en-US" b="1" dirty="0"/>
              <a:t>username</a:t>
            </a:r>
            <a:r>
              <a:rPr lang="en-US" dirty="0"/>
              <a:t> (same username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have </a:t>
            </a:r>
            <a:r>
              <a:rPr lang="en-US" b="1" dirty="0"/>
              <a:t>CAPS LOCK</a:t>
            </a:r>
            <a:r>
              <a:rPr lang="en-US" dirty="0"/>
              <a:t> on by mistake (your username should be </a:t>
            </a:r>
            <a:r>
              <a:rPr lang="en-US" b="1" dirty="0"/>
              <a:t>lowercase</a:t>
            </a:r>
            <a:r>
              <a:rPr lang="en-US" dirty="0"/>
              <a:t> only).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You misspelled your </a:t>
            </a:r>
            <a:r>
              <a:rPr lang="en-US" b="1" dirty="0"/>
              <a:t>password</a:t>
            </a:r>
            <a:r>
              <a:rPr lang="en-US" dirty="0"/>
              <a:t> (same password that you connect to </a:t>
            </a:r>
            <a:r>
              <a:rPr lang="en-US" dirty="0" err="1"/>
              <a:t>my.senecacollege.ca</a:t>
            </a:r>
            <a:r>
              <a:rPr lang="en-US" dirty="0"/>
              <a:t>).</a:t>
            </a:r>
          </a:p>
          <a:p>
            <a:br>
              <a:rPr lang="en-US" dirty="0"/>
            </a:br>
            <a:r>
              <a:rPr lang="en-US" dirty="0"/>
              <a:t>If you continue to experience the same problems, click on the following link for </a:t>
            </a:r>
            <a:r>
              <a:rPr lang="en-US" b="1" dirty="0"/>
              <a:t>IT service desk </a:t>
            </a:r>
            <a:r>
              <a:rPr lang="en-US" dirty="0"/>
              <a:t>contact info: </a:t>
            </a:r>
            <a:r>
              <a:rPr lang="en-US" b="1" dirty="0">
                <a:hlinkClick r:id="rId2"/>
              </a:rPr>
              <a:t>IT service desk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clock,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10809140" y="368820"/>
            <a:ext cx="1088820" cy="104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51519" y="1871037"/>
            <a:ext cx="9602640" cy="270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Logging Out of  Your Matrix Linux Account: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When you want to log-out of your Matrix server account, you can enter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commands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exit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logout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, or press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: </a:t>
            </a:r>
            <a:r>
              <a:rPr lang="en-CA" sz="2000" b="1" strike="noStrike" spc="-1" dirty="0">
                <a:solidFill>
                  <a:srgbClr val="0070C0"/>
                </a:solidFill>
                <a:latin typeface="Gill Sans MT"/>
              </a:rPr>
              <a:t>&lt;ctrl&gt;&lt;d&gt;</a:t>
            </a:r>
            <a:endParaRPr lang="en-CA" sz="20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 should exit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or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shortcut key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as </a:t>
            </a:r>
            <a:br>
              <a:rPr dirty="0"/>
            </a:b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             opposed to closing the SSH application window.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81" name="Picture 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537795" y="609599"/>
            <a:ext cx="1032729" cy="100401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451519" y="1853280"/>
            <a:ext cx="8651485" cy="1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by issuing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command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from the 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OS command prompt 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on your </a:t>
            </a:r>
            <a:r>
              <a:rPr lang="en-CA" sz="2000" u="sng" spc="-1" dirty="0">
                <a:solidFill>
                  <a:srgbClr val="000000"/>
                </a:solidFill>
                <a:latin typeface="Gill Sans MT"/>
              </a:rPr>
              <a:t>home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computer.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67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9477960" y="493494"/>
            <a:ext cx="1262520" cy="126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cap="all" spc="-1" dirty="0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spc="-1" dirty="0"/>
          </a:p>
        </p:txBody>
      </p:sp>
      <p:sp>
        <p:nvSpPr>
          <p:cNvPr id="166" name="CustomShape 2"/>
          <p:cNvSpPr/>
          <p:nvPr/>
        </p:nvSpPr>
        <p:spPr>
          <a:xfrm>
            <a:off x="1451520" y="1853279"/>
            <a:ext cx="6984909" cy="39462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pc="-1" dirty="0">
                <a:solidFill>
                  <a:srgbClr val="000000"/>
                </a:solidFill>
                <a:latin typeface="Gill Sans MT" panose="020B0502020104020203" pitchFamily="34" charset="0"/>
              </a:rPr>
              <a:t>Accessing Matrix in Seneca Computer Lab        (via MyApps)</a:t>
            </a:r>
            <a:endParaRPr lang="en-CA" sz="2400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You can also connect to your Matrix server account in the </a:t>
            </a:r>
            <a:r>
              <a:rPr lang="en-US" sz="1600" b="1" dirty="0">
                <a:latin typeface="Gill Sans MT" panose="020B0502020104020203" pitchFamily="34" charset="0"/>
              </a:rPr>
              <a:t>Seneca Computer lab </a:t>
            </a:r>
            <a:r>
              <a:rPr lang="en-US" sz="1600" dirty="0">
                <a:latin typeface="Gill Sans MT" panose="020B0502020104020203" pitchFamily="34" charset="0"/>
              </a:rPr>
              <a:t>via</a:t>
            </a:r>
            <a:r>
              <a:rPr lang="en-US" sz="1600" b="1" dirty="0">
                <a:latin typeface="Gill Sans MT" panose="020B0502020104020203" pitchFamily="34" charset="0"/>
              </a:rPr>
              <a:t> MyApps</a:t>
            </a:r>
            <a:r>
              <a:rPr lang="en-US" sz="1600" dirty="0">
                <a:latin typeface="Gill Sans MT" panose="020B0502020104020203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One advantage of this method is that you’re are at the college; therefore, </a:t>
            </a:r>
            <a:r>
              <a:rPr lang="en-US" sz="1600" b="1" dirty="0">
                <a:latin typeface="Gill Sans MT" panose="020B0502020104020203" pitchFamily="34" charset="0"/>
              </a:rPr>
              <a:t>you do NOT have to worry about connecting to the Seneca VPN</a:t>
            </a:r>
            <a:r>
              <a:rPr lang="en-US" sz="1600" dirty="0">
                <a:latin typeface="Gill Sans MT" panose="020B0502020104020203" pitchFamily="34" charset="0"/>
              </a:rPr>
              <a:t>. Another advantage of using this method is to introduce you to a </a:t>
            </a:r>
            <a:r>
              <a:rPr lang="en-US" sz="1600" b="1" dirty="0">
                <a:latin typeface="Gill Sans MT" panose="020B0502020104020203" pitchFamily="34" charset="0"/>
              </a:rPr>
              <a:t>graphical program</a:t>
            </a:r>
            <a:r>
              <a:rPr lang="en-US" sz="1600" dirty="0">
                <a:latin typeface="Gill Sans MT" panose="020B0502020104020203" pitchFamily="34" charset="0"/>
              </a:rPr>
              <a:t> to allow you connect to your Matrix account as opposed to using the </a:t>
            </a:r>
            <a:r>
              <a:rPr lang="en-US" sz="1600" b="1" dirty="0">
                <a:latin typeface="Gill Sans MT" panose="020B0502020104020203" pitchFamily="34" charset="0"/>
              </a:rPr>
              <a:t>ssh</a:t>
            </a:r>
            <a:r>
              <a:rPr lang="en-US" sz="1600" dirty="0">
                <a:latin typeface="Gill Sans MT" panose="020B0502020104020203" pitchFamily="34" charset="0"/>
              </a:rPr>
              <a:t> command (shown in the previous section).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dirty="0">
                <a:latin typeface="Gill Sans MT" panose="020B0502020104020203" pitchFamily="34" charset="0"/>
              </a:rPr>
              <a:t>This method would also be useful if you do </a:t>
            </a:r>
            <a:r>
              <a:rPr lang="en-US" sz="1600" b="1" dirty="0">
                <a:latin typeface="Gill Sans MT" panose="020B0502020104020203" pitchFamily="34" charset="0"/>
              </a:rPr>
              <a:t>not</a:t>
            </a:r>
            <a:r>
              <a:rPr lang="en-US" sz="1600" dirty="0">
                <a:latin typeface="Gill Sans MT" panose="020B0502020104020203" pitchFamily="34" charset="0"/>
              </a:rPr>
              <a:t> have a home (notebook) computer and have access to a Seneca computer lab workstation.</a:t>
            </a:r>
          </a:p>
        </p:txBody>
      </p:sp>
      <p:pic>
        <p:nvPicPr>
          <p:cNvPr id="5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6" name="Picture 3" descr="https://wiki.cdot.senecacollege.ca/w/imgs/thumb/Apps-anywhere-main-window.png/250px-Apps-anywhere-main-window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66" y="3145971"/>
            <a:ext cx="3037696" cy="13608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7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6"/>
            <a:ext cx="7809438" cy="4036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4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8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8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  <a:endParaRPr lang="en-CA" sz="28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your workstation in your lab and login to Windows with your Seneca account.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certain that the </a:t>
            </a:r>
            <a:r>
              <a:rPr lang="en-US" b="1" dirty="0" err="1"/>
              <a:t>MyApps</a:t>
            </a:r>
            <a:r>
              <a:rPr lang="en-US" dirty="0"/>
              <a:t> window is open. This window should have opened shortly after you logged into your Windows workstation. If the application windows is not open, click on the </a:t>
            </a:r>
            <a:r>
              <a:rPr lang="en-US" b="1" dirty="0"/>
              <a:t>MyApps</a:t>
            </a:r>
            <a:r>
              <a:rPr lang="en-US" dirty="0"/>
              <a:t> icon on the desktop to launch).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</a:t>
            </a:r>
            <a:r>
              <a:rPr lang="en-US" dirty="0"/>
              <a:t>: If a banner appears at the top labelled </a:t>
            </a:r>
            <a:r>
              <a:rPr lang="en-US" b="1" dirty="0"/>
              <a:t>“Requires Validation”</a:t>
            </a:r>
            <a:r>
              <a:rPr lang="en-US" dirty="0"/>
              <a:t>, click the banner and use your username and password.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Click on the </a:t>
            </a:r>
            <a:r>
              <a:rPr lang="en-US" b="1" dirty="0"/>
              <a:t>Search Apps</a:t>
            </a:r>
            <a:r>
              <a:rPr lang="en-US" dirty="0"/>
              <a:t> area located in the top right corner of the MyApps window and type the word:</a:t>
            </a:r>
            <a:r>
              <a:rPr lang="en-US" b="1" dirty="0"/>
              <a:t> </a:t>
            </a:r>
            <a:r>
              <a:rPr lang="en-US" b="1" u="sng" dirty="0"/>
              <a:t>ssh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Several SSH applications will appear.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All of these applications allow you to connect to your Matrix account.</a:t>
            </a:r>
            <a:br>
              <a:rPr lang="en-US" dirty="0"/>
            </a:br>
            <a:r>
              <a:rPr lang="en-US" dirty="0"/>
              <a:t>We will use the application called </a:t>
            </a:r>
            <a:r>
              <a:rPr lang="en-US" b="1" dirty="0"/>
              <a:t>SSH Secure Shell Client</a:t>
            </a:r>
            <a:r>
              <a:rPr lang="en-US" dirty="0"/>
              <a:t> for this practice tutorial.</a:t>
            </a:r>
            <a:endParaRPr lang="en-CA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dirty="0"/>
              <a:t>Launch the </a:t>
            </a:r>
            <a:r>
              <a:rPr lang="en-US" b="1" dirty="0"/>
              <a:t>SSH Secure Shell Client</a:t>
            </a:r>
            <a:r>
              <a:rPr lang="en-US" dirty="0"/>
              <a:t> application icon to launch this program.</a:t>
            </a:r>
          </a:p>
          <a:p>
            <a:pPr marL="800100" lvl="1" indent="-342900">
              <a:lnSpc>
                <a:spcPct val="120000"/>
              </a:lnSpc>
              <a:spcBef>
                <a:spcPts val="1001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NOTE:</a:t>
            </a:r>
            <a:r>
              <a:rPr lang="en-US" dirty="0"/>
              <a:t> Prior to launching the application, you can add this to your </a:t>
            </a:r>
            <a:r>
              <a:rPr lang="en-US" b="1" dirty="0" err="1"/>
              <a:t>favourites</a:t>
            </a:r>
            <a:r>
              <a:rPr lang="en-US" dirty="0"/>
              <a:t> which will make it faster to access this application in the future.</a:t>
            </a:r>
            <a:endParaRPr lang="en-CA" b="0" strike="noStrike" spc="-1" dirty="0">
              <a:latin typeface="Arial"/>
            </a:endParaRP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15" y="3285133"/>
            <a:ext cx="2257844" cy="564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04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451520" y="1875437"/>
            <a:ext cx="7809438" cy="3948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790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Accessing Matrix in Seneca Computer Lab (via MyApps) / </a:t>
            </a:r>
            <a:r>
              <a:rPr lang="en-CA" sz="2400" b="1" strike="noStrike" spc="-1" dirty="0" err="1">
                <a:solidFill>
                  <a:srgbClr val="000000"/>
                </a:solidFill>
                <a:latin typeface="Gill Sans MT"/>
              </a:rPr>
              <a:t>Cont</a:t>
            </a: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….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b="1" dirty="0"/>
              <a:t>Perform the Following Steps:</a:t>
            </a:r>
            <a:br>
              <a:rPr lang="en-US" b="1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The main SSH Client window will appear. Click on the </a:t>
            </a:r>
            <a:r>
              <a:rPr lang="en-US" b="1" dirty="0"/>
              <a:t>Quick Connect</a:t>
            </a:r>
            <a:r>
              <a:rPr lang="en-US" dirty="0"/>
              <a:t> button.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The Connect dialog box allows the user to specify the </a:t>
            </a:r>
            <a:r>
              <a:rPr lang="en-US" b="1" dirty="0"/>
              <a:t>server name</a:t>
            </a:r>
            <a:r>
              <a:rPr lang="en-US" dirty="0"/>
              <a:t> and your </a:t>
            </a:r>
            <a:r>
              <a:rPr lang="en-US" b="1" dirty="0"/>
              <a:t>account name </a:t>
            </a:r>
            <a:r>
              <a:rPr lang="en-US" dirty="0"/>
              <a:t>to allow you to connect to the server.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Click on the textbox labelled Hostname and enter the text: </a:t>
            </a:r>
            <a:r>
              <a:rPr lang="en-US" b="1" dirty="0"/>
              <a:t>matrix</a:t>
            </a:r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NOTE:</a:t>
            </a:r>
            <a:r>
              <a:rPr lang="en-US" dirty="0"/>
              <a:t> You can use the hostname </a:t>
            </a:r>
            <a:r>
              <a:rPr lang="en-US" b="1" dirty="0"/>
              <a:t>matrix</a:t>
            </a:r>
            <a:r>
              <a:rPr lang="en-US" dirty="0"/>
              <a:t> since you are located </a:t>
            </a:r>
            <a:r>
              <a:rPr lang="en-US" u="sng" dirty="0"/>
              <a:t>inside</a:t>
            </a:r>
            <a:r>
              <a:rPr lang="en-US" dirty="0"/>
              <a:t> Seneca's network. If you were located </a:t>
            </a:r>
            <a:r>
              <a:rPr lang="en-US" u="sng" dirty="0"/>
              <a:t>outside</a:t>
            </a:r>
            <a:r>
              <a:rPr lang="en-US" dirty="0"/>
              <a:t> Seneca's network, then you would need to enter the full domain name: </a:t>
            </a:r>
          </a:p>
          <a:p>
            <a:pPr lvl="3"/>
            <a:r>
              <a:rPr lang="en-US" b="1" dirty="0" err="1"/>
              <a:t>matrix.senecacollege.ca</a:t>
            </a: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endParaRPr lang="en-US" b="1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Follow the same steps discussed in previous slides to connect and then disconnect to your Matrix account.</a:t>
            </a:r>
          </a:p>
        </p:txBody>
      </p:sp>
      <p:pic>
        <p:nvPicPr>
          <p:cNvPr id="171" name="Picture 10" descr="A picture containing computer&#10;&#10;Description automatically generated"/>
          <p:cNvPicPr/>
          <p:nvPr/>
        </p:nvPicPr>
        <p:blipFill>
          <a:blip r:embed="rId2"/>
          <a:stretch/>
        </p:blipFill>
        <p:spPr>
          <a:xfrm>
            <a:off x="10597837" y="542259"/>
            <a:ext cx="912645" cy="940635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26" y="2115621"/>
            <a:ext cx="1582666" cy="1342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01" y="3779558"/>
            <a:ext cx="1486915" cy="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451520" y="1884318"/>
            <a:ext cx="9602640" cy="4063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Why Am I Taking This Course?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Regardless of the IT program that you are currently registered in, there are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important technical skills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that you must learn in order to be successful in future courses for your program.</a:t>
            </a:r>
            <a:endParaRPr lang="en-CA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In this course, you will learn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core utilities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to work </a:t>
            </a:r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productively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in a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Unix / Linux 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operating system environment including the following topics:</a:t>
            </a:r>
            <a:endParaRPr lang="en-CA" sz="20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Issuing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Linux commands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and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 utilities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Manipulating data stored in regular text files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Managing files and directories (including access &amp; permissions)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Writing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basic shell scripts</a:t>
            </a:r>
            <a:endParaRPr lang="en-CA" sz="1800" b="0" strike="noStrike" spc="-1" dirty="0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Configuring login accounts</a:t>
            </a:r>
            <a:endParaRPr lang="en-CA" sz="1800" b="0" strike="noStrike" spc="-1" dirty="0">
              <a:latin typeface="Arial"/>
            </a:endParaRPr>
          </a:p>
        </p:txBody>
      </p:sp>
      <p:pic>
        <p:nvPicPr>
          <p:cNvPr id="90" name="Picture 9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6" y="263047"/>
            <a:ext cx="968656" cy="126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strike="noStrike" cap="all" spc="-1">
                <a:solidFill>
                  <a:srgbClr val="000000"/>
                </a:solidFill>
                <a:latin typeface="Gill Sans MT"/>
              </a:rPr>
              <a:t>Matrix Linux Server</a:t>
            </a:r>
            <a:endParaRPr lang="en-CA" sz="30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69276" y="1862158"/>
            <a:ext cx="9584884" cy="384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5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Instructor Demonstration: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Your instructor will demonstrate how to connect to the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Matrix</a:t>
            </a:r>
            <a:r>
              <a:rPr lang="en-CA" sz="2000" b="0" strike="noStrike" spc="-1" dirty="0">
                <a:solidFill>
                  <a:srgbClr val="000000"/>
                </a:solidFill>
                <a:latin typeface="Gill Sans MT"/>
              </a:rPr>
              <a:t> server running an </a:t>
            </a:r>
            <a:r>
              <a:rPr lang="en-CA" sz="2000" b="1" strike="noStrike" spc="-1" dirty="0">
                <a:solidFill>
                  <a:srgbClr val="000000"/>
                </a:solidFill>
                <a:latin typeface="Gill Sans MT"/>
              </a:rPr>
              <a:t>SSH application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via MyApps in a Seneca computer lab.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NOTE: If your professor does </a:t>
            </a:r>
            <a:r>
              <a:rPr lang="en-CA" sz="2000" b="1" u="sng" spc="-1" dirty="0">
                <a:solidFill>
                  <a:srgbClr val="000000"/>
                </a:solidFill>
                <a:latin typeface="Gill Sans MT"/>
              </a:rPr>
              <a:t>not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 have a face-to-face class, but you have access to Seneca computer labs, then perform this method in Weekly Tutorial #1.</a:t>
            </a: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Later in the course, your instructor may demonstrate other ways of accessing your Matrix account by launching a </a:t>
            </a:r>
            <a:r>
              <a:rPr lang="en-CA" sz="2000" b="1" spc="-1" dirty="0">
                <a:solidFill>
                  <a:srgbClr val="000000"/>
                </a:solidFill>
                <a:latin typeface="Gill Sans MT"/>
              </a:rPr>
              <a:t>graphical versions of Linux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and run </a:t>
            </a:r>
            <a:r>
              <a:rPr lang="en-CA" sz="2000" b="1" spc="-1" dirty="0" err="1">
                <a:solidFill>
                  <a:srgbClr val="000000"/>
                </a:solidFill>
                <a:latin typeface="Gill Sans MT"/>
              </a:rPr>
              <a:t>ssh</a:t>
            </a:r>
            <a:r>
              <a:rPr lang="en-CA" sz="2000" spc="-1" dirty="0">
                <a:solidFill>
                  <a:srgbClr val="000000"/>
                </a:solidFill>
                <a:latin typeface="Gill Sans MT"/>
              </a:rPr>
              <a:t> command from the Linux shell.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174" name="Picture 5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792829" y="465522"/>
            <a:ext cx="953820" cy="103092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HOMEWORK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451520" y="1862158"/>
            <a:ext cx="9602640" cy="3792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000"/>
          </a:bodyPr>
          <a:lstStyle/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Get acquainted with the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notes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tutorials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resources</a:t>
            </a: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Main Page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100" b="0" strike="noStrike" spc="-1" dirty="0">
                <a:latin typeface="Arial"/>
                <a:hlinkClick r:id="rId2"/>
              </a:rPr>
              <a:t>ULI101 Wiki - Weekly Schedule</a:t>
            </a:r>
            <a:endParaRPr lang="en-CA" sz="2400" b="0" strike="noStrike" spc="-1" dirty="0">
              <a:latin typeface="Arial"/>
            </a:endParaRPr>
          </a:p>
          <a:p>
            <a:pPr marL="457920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Perform the following investigations in </a:t>
            </a:r>
            <a: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  <a:t>Weekly Tutorial 1 </a:t>
            </a:r>
            <a:br>
              <a:rPr lang="en-US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(Due: Friday Week 2 @ midnight for a 2% grade)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:</a:t>
            </a:r>
          </a:p>
          <a:p>
            <a:pPr marL="915120" lvl="1" indent="-4572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 panose="020B0604020202020204" pitchFamily="34" charset="0"/>
              <a:buChar char="•"/>
            </a:pPr>
            <a:r>
              <a:rPr lang="en-CA" sz="2000" b="0" u="sng" strike="noStrike" spc="-1" dirty="0">
                <a:solidFill>
                  <a:srgbClr val="FA2B5C"/>
                </a:solidFill>
                <a:uFillTx/>
                <a:latin typeface="Gill Sans MT"/>
                <a:hlinkClick r:id="rId3"/>
              </a:rPr>
              <a:t>INVESTIGATION 1: ACCESSING YOUR MATRIX LINUX ACCOUNT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2" name="Picture 1" descr="Recursos para Imagen y Comunicación: abril 20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87" y="546094"/>
            <a:ext cx="1230418" cy="874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2"/>
          <p:cNvSpPr/>
          <p:nvPr/>
        </p:nvSpPr>
        <p:spPr>
          <a:xfrm>
            <a:off x="1451520" y="1872203"/>
            <a:ext cx="9602640" cy="1332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Foundation for Future Courses</a:t>
            </a:r>
            <a:endParaRPr lang="en-CA" sz="2400" b="0" strike="noStrike" spc="-1" dirty="0"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The following table shows the various courses that require Linux skills for the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networking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&amp;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tech support 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/ </a:t>
            </a:r>
            <a:r>
              <a:rPr lang="en-CA" sz="1800" b="1" strike="noStrike" spc="-1" dirty="0">
                <a:solidFill>
                  <a:srgbClr val="000000"/>
                </a:solidFill>
                <a:latin typeface="Gill Sans MT"/>
              </a:rPr>
              <a:t>programming</a:t>
            </a:r>
            <a: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  <a:t> streams.</a:t>
            </a:r>
            <a:br>
              <a:rPr lang="en-CA" sz="1800" b="0" strike="noStrike" spc="-1" dirty="0">
                <a:solidFill>
                  <a:srgbClr val="000000"/>
                </a:solidFill>
                <a:latin typeface="Gill Sans MT"/>
              </a:rPr>
            </a:br>
            <a:endParaRPr lang="en-CA" sz="1800" b="0" strike="noStrike" spc="-1" dirty="0">
              <a:latin typeface="Arial"/>
            </a:endParaRPr>
          </a:p>
        </p:txBody>
      </p:sp>
      <p:graphicFrame>
        <p:nvGraphicFramePr>
          <p:cNvPr id="93" name="Table 3"/>
          <p:cNvGraphicFramePr/>
          <p:nvPr>
            <p:extLst>
              <p:ext uri="{D42A27DB-BD31-4B8C-83A1-F6EECF244321}">
                <p14:modId xmlns:p14="http://schemas.microsoft.com/office/powerpoint/2010/main" val="2723358784"/>
              </p:ext>
            </p:extLst>
          </p:nvPr>
        </p:nvGraphicFramePr>
        <p:xfrm>
          <a:off x="1970910" y="3075877"/>
          <a:ext cx="8250180" cy="2449332"/>
        </p:xfrm>
        <a:graphic>
          <a:graphicData uri="http://schemas.openxmlformats.org/drawingml/2006/table">
            <a:tbl>
              <a:tblPr/>
              <a:tblGrid>
                <a:gridCol w="41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Networking / Tech Support Stream</a:t>
                      </a:r>
                      <a:endParaRPr lang="en-CA" sz="1500" b="0" strike="noStrike" spc="-1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Programming Stream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4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OPS245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(Intro to Linux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OPS345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OPS435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(Linux Admin Automation)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CSN500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(Capstone Project, formerly NDD430)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OPS535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(Advanced Network Admin)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OPS635</a:t>
                      </a: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(Enterprise Management)</a:t>
                      </a:r>
                      <a:br>
                        <a:rPr sz="1500" dirty="0"/>
                      </a:b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IPC144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Programming)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OOP244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OOP345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(Object Oriented Programming II)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WEB322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Tools)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WEB422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(Web Programming Apps &amp; Services)</a:t>
                      </a:r>
                      <a:endParaRPr lang="en-CA" sz="15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CA" sz="15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JAC444   </a:t>
                      </a: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(Intro to Java)</a:t>
                      </a:r>
                      <a:br>
                        <a:rPr sz="1500" dirty="0"/>
                      </a:br>
                      <a:br>
                        <a:rPr sz="1500" dirty="0"/>
                      </a:br>
                      <a:r>
                        <a:rPr lang="en-CA" sz="15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+ Pro-Option Courses</a:t>
                      </a:r>
                      <a:endParaRPr lang="en-CA" sz="1500" b="0" strike="noStrike" spc="-1" dirty="0">
                        <a:latin typeface="Arial"/>
                      </a:endParaRPr>
                    </a:p>
                  </a:txBody>
                  <a:tcPr marL="76410" marR="76410" marT="38205" marB="38205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4" name="Picture 4" descr="A picture containing light, outdoor, step&#10;&#10;Description automatically generated"/>
          <p:cNvPicPr/>
          <p:nvPr/>
        </p:nvPicPr>
        <p:blipFill>
          <a:blip r:embed="rId2"/>
          <a:stretch/>
        </p:blipFill>
        <p:spPr>
          <a:xfrm>
            <a:off x="10734804" y="372600"/>
            <a:ext cx="1312595" cy="1193153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2"/>
          <p:cNvSpPr/>
          <p:nvPr/>
        </p:nvSpPr>
        <p:spPr>
          <a:xfrm>
            <a:off x="1478148" y="1870811"/>
            <a:ext cx="9576011" cy="919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8000" b="1" strike="noStrike" spc="-1" dirty="0">
                <a:solidFill>
                  <a:srgbClr val="000000"/>
                </a:solidFill>
                <a:latin typeface="Gill Sans MT"/>
              </a:rPr>
              <a:t>Course Resources</a:t>
            </a:r>
            <a:b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following table shows resources that students can use to learn topics for this course.</a:t>
            </a:r>
            <a:b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CA" sz="6000" spc="-1" dirty="0">
                <a:solidFill>
                  <a:srgbClr val="000000"/>
                </a:solidFill>
                <a:latin typeface="Gill Sans MT" panose="020B0502020104020203" pitchFamily="34" charset="0"/>
              </a:rPr>
              <a:t>The first two resources are considered critical for successful course completion.</a:t>
            </a:r>
            <a:endParaRPr lang="en-CA" sz="6000" b="0" strike="noStrike" spc="-1" dirty="0">
              <a:latin typeface="Gill Sans MT" panose="020B0502020104020203" pitchFamily="34" charset="0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graphicFrame>
        <p:nvGraphicFramePr>
          <p:cNvPr id="97" name="Table 3"/>
          <p:cNvGraphicFramePr/>
          <p:nvPr>
            <p:extLst>
              <p:ext uri="{D42A27DB-BD31-4B8C-83A1-F6EECF244321}">
                <p14:modId xmlns:p14="http://schemas.microsoft.com/office/powerpoint/2010/main" val="1835029409"/>
              </p:ext>
            </p:extLst>
          </p:nvPr>
        </p:nvGraphicFramePr>
        <p:xfrm>
          <a:off x="2088333" y="2823370"/>
          <a:ext cx="8015333" cy="2902592"/>
        </p:xfrm>
        <a:graphic>
          <a:graphicData uri="http://schemas.openxmlformats.org/drawingml/2006/table">
            <a:tbl>
              <a:tblPr/>
              <a:tblGrid>
                <a:gridCol w="359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Gill Sans MT"/>
                        </a:rPr>
                        <a:t>Resources</a:t>
                      </a:r>
                      <a:endParaRPr lang="en-CA" sz="14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Purpose</a:t>
                      </a:r>
                      <a:endParaRPr lang="en-CA" sz="1400" b="0" strike="noStrike" spc="-1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89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Blackboard</a:t>
                      </a:r>
                      <a:b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</a:b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(Learning Content Management System)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2"/>
                        </a:rPr>
                        <a:t>https://learn.senecacollege.ca</a:t>
                      </a:r>
                      <a:endParaRPr lang="en-US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Marks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(located 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in </a:t>
                      </a: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Gradebook</a:t>
                      </a: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)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Link to the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</a:t>
                      </a:r>
                    </a:p>
                    <a:p>
                      <a:pPr marL="285840" marR="0" lvl="0" indent="-2851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Online Quizzes / Online Tests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+mn-lt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ULI101 WIKI:</a:t>
                      </a:r>
                      <a:br>
                        <a:rPr lang="en-US" sz="1400" dirty="0"/>
                      </a:br>
                      <a:r>
                        <a:rPr lang="en-US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3"/>
                        </a:rPr>
                        <a:t>https://wiki.cdot.senecacollege.ca/wiki/ULI101</a:t>
                      </a:r>
                      <a:endParaRPr lang="en-US" sz="1200" b="0" strike="noStrike" spc="-1" dirty="0"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Outline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/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 Policies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Weekly Schedule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Course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notes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Tutorials (weekly, review)</a:t>
                      </a: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Practice questions</a:t>
                      </a:r>
                      <a:endParaRPr lang="en-CA" sz="1200" b="0" strike="noStrike" spc="-1" dirty="0">
                        <a:latin typeface="+mn-lt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The Linux Documentation Project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200" b="1" u="sng" strike="noStrike" spc="-1" dirty="0">
                          <a:solidFill>
                            <a:srgbClr val="FA2B5C"/>
                          </a:solidFill>
                          <a:uFillTx/>
                          <a:latin typeface="Gill Sans MT"/>
                          <a:hlinkClick r:id="rId4"/>
                        </a:rPr>
                        <a:t>http://en.tldp.org/</a:t>
                      </a:r>
                      <a:endParaRPr lang="en-CA" sz="1200" b="1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Vast online Linux Documentation</a:t>
                      </a:r>
                      <a:endParaRPr lang="en-CA" sz="1200" b="0" strike="noStrike" spc="-1" dirty="0">
                        <a:latin typeface="Arial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HOWTOs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Guides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, 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FAQ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Gill Sans MT"/>
                        </a:rPr>
                        <a:t>s</a:t>
                      </a:r>
                      <a:endParaRPr lang="en-CA" sz="1200" b="0" strike="noStrike" spc="-1" dirty="0">
                        <a:latin typeface="Arial"/>
                      </a:endParaRPr>
                    </a:p>
                  </a:txBody>
                  <a:tcPr marL="71173" marR="71173" marT="35586" marB="3558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B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" name="Picture 6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0523727" y="388110"/>
            <a:ext cx="1060866" cy="1089962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952" y="1938915"/>
            <a:ext cx="7183243" cy="4009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Blackboard</a:t>
            </a:r>
            <a:endParaRPr lang="en-US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The </a:t>
            </a:r>
            <a:r>
              <a:rPr lang="en-US" sz="2400" b="1" dirty="0">
                <a:latin typeface="Gill Sans MT" panose="020B0502020104020203" pitchFamily="34" charset="0"/>
              </a:rPr>
              <a:t>Blackboard</a:t>
            </a:r>
            <a:r>
              <a:rPr lang="en-US" sz="2400" dirty="0">
                <a:latin typeface="Gill Sans MT" panose="020B0502020104020203" pitchFamily="34" charset="0"/>
              </a:rPr>
              <a:t> online application is used to view notes and recorded lectures, perform optional online tutorials, perform tests and quizzes.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To access course materials in Blackboard:</a:t>
            </a: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the following in a web-browser: </a:t>
            </a:r>
            <a:r>
              <a:rPr lang="en-US" sz="2000" b="1" dirty="0" err="1">
                <a:solidFill>
                  <a:srgbClr val="0070C0"/>
                </a:solidFill>
                <a:latin typeface="Gill Sans MT" panose="020B0502020104020203" pitchFamily="34" charset="0"/>
              </a:rPr>
              <a:t>learn.senecacollege.ca</a:t>
            </a:r>
            <a:endParaRPr lang="en-US" sz="2000" b="1" dirty="0">
              <a:solidFill>
                <a:srgbClr val="0070C0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2000" b="1" dirty="0">
                <a:latin typeface="Gill Sans MT" panose="020B0502020104020203" pitchFamily="34" charset="0"/>
              </a:rPr>
              <a:t>Enter your username and password</a:t>
            </a:r>
            <a:br>
              <a:rPr lang="en-US" sz="2000" b="1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(You should have been provided a </a:t>
            </a:r>
            <a:r>
              <a:rPr lang="en-US" sz="2000" b="1" dirty="0">
                <a:latin typeface="Gill Sans MT" panose="020B0502020104020203" pitchFamily="34" charset="0"/>
              </a:rPr>
              <a:t>username</a:t>
            </a:r>
            <a:r>
              <a:rPr lang="en-US" sz="2000" dirty="0">
                <a:latin typeface="Gill Sans MT" panose="020B0502020104020203" pitchFamily="34" charset="0"/>
              </a:rPr>
              <a:t> and </a:t>
            </a:r>
            <a:r>
              <a:rPr lang="en-US" sz="2000" b="1" dirty="0">
                <a:latin typeface="Gill Sans MT" panose="020B0502020104020203" pitchFamily="34" charset="0"/>
              </a:rPr>
              <a:t>password</a:t>
            </a:r>
            <a:r>
              <a:rPr lang="en-US" sz="2000" dirty="0">
                <a:latin typeface="Gill Sans MT" panose="020B0502020104020203" pitchFamily="34" charset="0"/>
              </a:rPr>
              <a:t> to gain access to this resource by the College)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3484" y="2295528"/>
            <a:ext cx="1744003" cy="146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3" y="4048018"/>
            <a:ext cx="2861922" cy="1609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A picture containing drawing&#10;&#10;Description automatically generated"/>
          <p:cNvPicPr/>
          <p:nvPr/>
        </p:nvPicPr>
        <p:blipFill>
          <a:blip r:embed="rId4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89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18682"/>
            <a:ext cx="6373904" cy="3946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ill Sans MT" panose="020B0502020104020203" pitchFamily="34" charset="0"/>
              </a:rPr>
              <a:t>Faculty Information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Please note and record the following information in class </a:t>
            </a:r>
            <a:br>
              <a:rPr lang="en-US" sz="2000" dirty="0">
                <a:latin typeface="Gill Sans MT" panose="020B0502020104020203" pitchFamily="34" charset="0"/>
              </a:rPr>
            </a:br>
            <a:r>
              <a:rPr lang="en-US" sz="2000" dirty="0">
                <a:latin typeface="Gill Sans MT" panose="020B0502020104020203" pitchFamily="34" charset="0"/>
              </a:rPr>
              <a:t>(Select </a:t>
            </a:r>
            <a:r>
              <a:rPr lang="en-US" sz="2000" b="1" dirty="0">
                <a:latin typeface="Gill Sans MT" panose="020B0502020104020203" pitchFamily="34" charset="0"/>
              </a:rPr>
              <a:t>Course Orientation </a:t>
            </a:r>
            <a:r>
              <a:rPr lang="en-US" sz="2000" dirty="0">
                <a:latin typeface="Gill Sans MT" panose="020B0502020104020203" pitchFamily="34" charset="0"/>
              </a:rPr>
              <a:t>from</a:t>
            </a:r>
            <a:r>
              <a:rPr lang="en-US" sz="2000" b="1" dirty="0">
                <a:latin typeface="Gill Sans MT" panose="020B0502020104020203" pitchFamily="34" charset="0"/>
              </a:rPr>
              <a:t> Blackboard’s landing page</a:t>
            </a:r>
            <a:r>
              <a:rPr lang="en-US" sz="2000" dirty="0">
                <a:latin typeface="Gill Sans MT" panose="020B0502020104020203" pitchFamily="34" charset="0"/>
              </a:rPr>
              <a:t>):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Full Name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Instructor’s Office Location </a:t>
            </a:r>
          </a:p>
          <a:p>
            <a:pPr lvl="1"/>
            <a:r>
              <a:rPr lang="en-US" b="1" dirty="0">
                <a:latin typeface="Gill Sans MT" panose="020B0502020104020203" pitchFamily="34" charset="0"/>
              </a:rPr>
              <a:t>How to Contact ULI101 Instructor: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E-mail Address</a:t>
            </a:r>
          </a:p>
          <a:p>
            <a:pPr lvl="2"/>
            <a:r>
              <a:rPr lang="en-US" b="1" dirty="0">
                <a:latin typeface="Gill Sans MT" panose="020B0502020104020203" pitchFamily="34" charset="0"/>
              </a:rPr>
              <a:t>Video Classes / Meetings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(</a:t>
            </a:r>
            <a:r>
              <a:rPr lang="en-US" b="1" dirty="0" err="1">
                <a:latin typeface="Gill Sans MT" panose="020B0502020104020203" pitchFamily="34" charset="0"/>
              </a:rPr>
              <a:t>eg</a:t>
            </a:r>
            <a:r>
              <a:rPr lang="en-US" b="1" dirty="0">
                <a:latin typeface="Gill Sans MT" panose="020B0502020104020203" pitchFamily="34" charset="0"/>
              </a:rPr>
              <a:t>. MS Teams, Zoom, </a:t>
            </a:r>
            <a:r>
              <a:rPr lang="en-US" b="1" dirty="0" err="1">
                <a:latin typeface="Gill Sans MT" panose="020B0502020104020203" pitchFamily="34" charset="0"/>
              </a:rPr>
              <a:t>etc</a:t>
            </a:r>
            <a:r>
              <a:rPr lang="en-US" b="1" dirty="0">
                <a:latin typeface="Gill Sans MT" panose="020B0502020104020203" pitchFamily="34" charset="0"/>
              </a:rPr>
              <a:t>)</a:t>
            </a:r>
            <a:endParaRPr lang="en-US" b="1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Example of Faculty Contact Information in Blackboard Ultr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631" y="3264655"/>
            <a:ext cx="4269443" cy="1740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 dirty="0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451521" y="1853280"/>
            <a:ext cx="5195692" cy="3933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6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Blackboard: Learning Content</a:t>
            </a:r>
            <a:br>
              <a:rPr dirty="0"/>
            </a:b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Learning </a:t>
            </a: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Content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section of your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Blackboard ULI101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course, there are several resources which </a:t>
            </a: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might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include: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Course Information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is your detailed introduction to the course and includes important information on grading, expectations, and faculty contact details.</a:t>
            </a:r>
            <a:endParaRPr lang="en-US" sz="2000" b="1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link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the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ULI101 Wiki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that contains weekly lesson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slides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 tutorials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along with additional learning material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are recorded live and saved as a streaming video which becomes available a few hours after the lecture. (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Hybrid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Online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courses)</a:t>
            </a:r>
            <a:endParaRPr lang="en-CA" sz="20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Quizzes and Tests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contain the frequent quizzes and tests (Midterm and Final) for this course.</a:t>
            </a: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1" spc="-1" dirty="0">
                <a:solidFill>
                  <a:srgbClr val="000000"/>
                </a:solidFill>
                <a:latin typeface="Gill Sans MT"/>
              </a:rPr>
              <a:t>Weekly Schedule </a:t>
            </a: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displaying weekly content and</a:t>
            </a:r>
            <a:br>
              <a:rPr lang="en-US" sz="2000" spc="-1" dirty="0">
                <a:solidFill>
                  <a:srgbClr val="000000"/>
                </a:solidFill>
                <a:latin typeface="Gill Sans MT"/>
              </a:rPr>
            </a:br>
            <a:r>
              <a:rPr lang="en-US" sz="2000" spc="-1" dirty="0">
                <a:solidFill>
                  <a:srgbClr val="000000"/>
                </a:solidFill>
                <a:latin typeface="Gill Sans MT"/>
              </a:rPr>
              <a:t>due dates for evaluation.</a:t>
            </a:r>
            <a:endParaRPr lang="en-CA" sz="2000" b="0" strike="noStrike" spc="-1" dirty="0">
              <a:latin typeface="Arial"/>
            </a:endParaRPr>
          </a:p>
        </p:txBody>
      </p:sp>
      <p:pic>
        <p:nvPicPr>
          <p:cNvPr id="5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57" y="2254427"/>
            <a:ext cx="4593772" cy="3538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cap="all" spc="-1">
                <a:solidFill>
                  <a:srgbClr val="000000"/>
                </a:solidFill>
                <a:latin typeface="Gill Sans MT"/>
              </a:rPr>
              <a:t>Course Introduction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51519" y="1866561"/>
            <a:ext cx="4878572" cy="3920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9000" lnSpcReduction="2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CA" sz="2400" b="1" strike="noStrike" spc="-1" dirty="0">
                <a:solidFill>
                  <a:srgbClr val="000000"/>
                </a:solidFill>
                <a:latin typeface="Gill Sans MT"/>
              </a:rPr>
              <a:t>ULI101 WIKI</a:t>
            </a:r>
            <a:endParaRPr lang="en-CA" sz="24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Main WIKI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Quick Links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section on the top-right corner</a:t>
            </a:r>
            <a:r>
              <a:rPr lang="en-US" dirty="0"/>
              <a:t> (in yellow) 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provide links to the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weekly schedule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outline</a:t>
            </a:r>
            <a:r>
              <a:rPr lang="en-US" sz="2100" b="0" strike="noStrike" spc="-1" dirty="0">
                <a:solidFill>
                  <a:srgbClr val="000000"/>
                </a:solidFill>
                <a:latin typeface="Gill Sans MT"/>
              </a:rPr>
              <a:t>, and </a:t>
            </a:r>
            <a:r>
              <a:rPr lang="en-US" sz="2100" b="1" strike="noStrike" spc="-1" dirty="0">
                <a:solidFill>
                  <a:srgbClr val="000000"/>
                </a:solidFill>
                <a:latin typeface="Gill Sans MT"/>
              </a:rPr>
              <a:t>course policies</a:t>
            </a:r>
            <a:r>
              <a:rPr lang="en-US" sz="210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000000"/>
                </a:solidFill>
                <a:latin typeface="Gill Sans MT"/>
              </a:rPr>
              <a:t>Weekly Schedule Page</a:t>
            </a:r>
            <a:endParaRPr lang="en-CA" sz="2000" b="0" u="sng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The Weekly Schedule contains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lecture notes</a:t>
            </a:r>
            <a:r>
              <a:rPr lang="en-US" dirty="0"/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(in yellow) in both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PDF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and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PowerPoint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format in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Gill Sans MT"/>
              </a:rPr>
              <a:t>References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column.</a:t>
            </a:r>
            <a:endParaRPr lang="en-US" dirty="0"/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also contains a weekly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hands-on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tutorial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(in yellow) that provides guided practice to become familiar with working in the Linux environment. These tutorials require successfully completion within a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deadline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obtain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marks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.</a:t>
            </a:r>
            <a:endParaRPr lang="en-CA" sz="2000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NOTE:  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It is </a:t>
            </a: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REQUIRED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to perform the areas that are highlighted in </a:t>
            </a:r>
            <a:r>
              <a:rPr lang="en-US" sz="2000" strike="noStrike" spc="-1" dirty="0">
                <a:solidFill>
                  <a:srgbClr val="000000"/>
                </a:solidFill>
                <a:latin typeface="Gill Sans MT"/>
              </a:rPr>
              <a:t>yellow.</a:t>
            </a:r>
          </a:p>
        </p:txBody>
      </p:sp>
      <p:pic>
        <p:nvPicPr>
          <p:cNvPr id="6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0535486" y="534841"/>
            <a:ext cx="1037347" cy="1030912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3" y="3906635"/>
            <a:ext cx="4878572" cy="107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45" y="2123039"/>
            <a:ext cx="4817610" cy="1217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7536</TotalTime>
  <Words>3487</Words>
  <Application>Microsoft Macintosh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Gill Sans MT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subject/>
  <dc:creator>Saul, Jennifer</dc:creator>
  <dc:description/>
  <cp:lastModifiedBy>Chris Johnson</cp:lastModifiedBy>
  <cp:revision>889</cp:revision>
  <dcterms:created xsi:type="dcterms:W3CDTF">2019-04-25T17:31:46Z</dcterms:created>
  <dcterms:modified xsi:type="dcterms:W3CDTF">2023-05-26T19:51:35Z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